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91" r:id="rId5"/>
    <p:sldId id="316" r:id="rId6"/>
    <p:sldId id="317" r:id="rId7"/>
    <p:sldId id="318" r:id="rId8"/>
    <p:sldId id="319" r:id="rId9"/>
    <p:sldId id="320" r:id="rId10"/>
    <p:sldId id="332" r:id="rId11"/>
    <p:sldId id="333" r:id="rId12"/>
    <p:sldId id="334" r:id="rId13"/>
    <p:sldId id="335" r:id="rId14"/>
    <p:sldId id="336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43" r:id="rId24"/>
    <p:sldId id="329" r:id="rId25"/>
    <p:sldId id="330" r:id="rId26"/>
    <p:sldId id="331" r:id="rId27"/>
    <p:sldId id="337" r:id="rId28"/>
    <p:sldId id="338" r:id="rId29"/>
    <p:sldId id="339" r:id="rId30"/>
    <p:sldId id="340" r:id="rId31"/>
    <p:sldId id="341" r:id="rId32"/>
    <p:sldId id="342" r:id="rId33"/>
    <p:sldId id="31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00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24575,'3'-5'0,"1"-1"0,4 5 0,-1-2 0,4 3 0,-2 0 0,1 0 0,1 0 0,-2-4 0,5 3 0,-6-2 0,6 3 0,-2 0 0,3 0 0,8 0 0,-6 0 0,14 0 0,-6 0 0,8 0 0,0 0 0,-8 0 0,6 0 0,-14 0 0,6 0 0,-8 0 0,0 0 0,0 0 0,-4-3 0,4 2 0,-4-2 0,4 3 0,0 0 0,0 3 0,0-2 0,8 2 0,2-3 0,0-3 0,-2 2 0,0-2 0,-6 3 0,6 0 0,-11 0 0,2 0 0,-6 0 0,6 0 0,-2 0 0,0 0 0,2 0 0,-6 0 0,6 0 0,-2 0 0,3-4 0,-3 3 0,2-2 0,-3 3 0,4 0 0,0 0 0,0 0 0,0 3 0,0-2 0,0 3 0,-3-4 0,2 3 0,6-2 0,-3 2 0,6-3 0,0 5 0,2-4 0,0 4 0,-2-5 0,0 0 0,-6 0 0,6 0 0,-8 0 0,0 0 0,0 0 0,8 5 0,-6-4 0,6 4 0,-8-5 0,8 0 0,-6 0 0,6 0 0,-8 0 0,0 0 0,0 0 0,0 0 0,0 0 0,0 0 0,0 0 0,-1 0 0,1 0 0,0 0 0,-3 0 0,2 0 0,-2 0 0,0 0 0,2 0 0,-3 0 0,1 0 0,2 0 0,-2 0 0,-1 0 0,4 0 0,-4 0 0,12 0 0,2 5 0,0 0 0,6 5 0,-6-5 0,8 0 0,0-5 0,0 0 0,0 0 0,0 0 0,0 0 0,15 0 0,-19 0 0,8 0 0,-22 0 0,8 0 0,-9 0 0,5 0 0,0 0 0,-6 0 0,18 0 0,-6 0 0,8 0 0,1 0 0,-9 0 0,22 7 0,-18-5 0,20 6 0,-16-8 0,0 0 0,-8 0 0,6 0 0,-6 0 0,0 0 0,-2 0 0,7 0 0,-11 0 0,10-3 0,-6 2 0,-6-2 0,14 3 0,-6 0 0,0 0 0,-2 0 0,-8 0 0,0-4 0,0 3 0,0-2 0,0 3 0,-3 0 0,2 0 0,-6 0 0,15 5 0,-13-4 0,12 4 0,-10-5 0,-1 0 0,12 0 0,-10 0 0,25 0 0,-23 0 0,14 0 0,-17 0 0,3 0 0,0 0 0,0 0 0,0 0 0,-4 0 0,3 0 0,-2 0 0,3 0 0,0 0 0,0 0 0,0 0 0,0 0 0,0 0 0,0 0 0,0 0 0,0 0 0,0 0 0,0 0 0,8 0 0,-6 0 0,6 0 0,-8 0 0,0 0 0,0 0 0,0 0 0,0 0 0,6 0 0,-7 0 0,3 0 0,-6 0 0,-3 0 0,3 0 0,-3 0 0,-1 0 0,1 0 0,-4-3 0,2 2 0,-1-2 0,2 3 0,1 0 0,-1 0 0,1 0 0,-1 0 0,1 0 0,-1 0 0,1 0 0,-1 0 0,1 0 0,2 0 0,-1 0 0,2 0 0,-1 0 0,-1 0 0,5 0 0,-6 0 0,6 0 0,-2 0 0,3 0 0,0 0 0,0 0 0,0 0 0,0 0 0,0 0 0,0 0 0,0 0 0,0 0 0,8 0 0,-6 0 0,6 0 0,0 0 0,2 0 0,0-4 0,6 4 0,-14-4 0,14 4 0,-14-3 0,14 2 0,-14-2 0,6-1 0,0 4 0,-6-4 0,6 4 0,-8 0 0,0 0 0,8 0 0,-6-3 0,6 2 0,-8-2 0,0 3 0,8 0 0,-6 0 0,17-4 0,-16 4 0,8-4 0,-11 4 0,0 0 0,0 0 0,0-3 0,0 2 0,0-2 0,8 3 0,-6 0 0,6 0 0,0 0 0,-6-4 0,14 4 0,-14-4 0,6 4 0,-8 0 0,8 0 0,-6 0 0,6 0 0,-8 0 0,3 0 0,-2 0 0,2 0 0,5 0 0,-9 0 0,8 0 0,-10 0 0,3 0 0,0 0 0,0 0 0,0 0 0,8 0 0,-6 0 0,14 5 0,-14-4 0,6 4 0,-8-5 0,0 0 0,8 0 0,-10 0 0,10 0 0,-4 0 0,-2 0 0,3 0 0,-9 0 0,-4 0 0,4 0 0,-3 0 0,6 0 0,-5 0 0,5 0 0,-2 0 0,-1 0 0,3 0 0,-2 4 0,0-4 0,-1 4 0,-4-4 0,4 0 0,-3 0 0,3 0 0,-4 0 0,1 0 0,-7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4:4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619 153 24575,'-29'91'0,"-1"-1"0,0 1 0,0 0 0,0-1 0,0 1 0,0-1 0,0 1 0,0-1 0,0 1 0,13 11 0,10-14 0,0 0 0,-9 16 0,-1-29 0,-7 12 0,-6 9 0,-2 4 0,-2 4 0,1 0 0,2-4 0,3-5 0,6-8 0,7-12 0,9-15-508,19 40 1,14-28 507,13-3 333,-21-50-333,9 12 168,-14-16-168,-2 0 0,11 3 0,-6-5 514,14 7-514,-6-4 0,8 6 0,-8-10 0,6-2 0,-6-10 0,8 0 0,0 0 0,0 0 0,33 0 0,-8 0 0,-8 0 0,2 0 0,22 0 0,-22-4 0,-1-2 0,6-6 0,42 0 0,-58 2 0,41-5 0,-53 8 0,19-10 0,-31 11 0,3 2 0,-10-4 0,-2 4 0,-1-3 0,1 6 0,3-2 0,-3 0 0,6-1 0,6-10 0,54-3 0,-12-11 0,-5 12 0,5-1-723,-9-8 1,0-2 722,10-3 0,2 1 0,6-1 0,1-1 0,-8-2 0,-1 0 0,10-3 0,-1-2-1003,-4-9 0,-3-4 1003,0-4 0,-1-3 0,-3 5 0,-5-2-279,-13-2 1,-6 4 278,18-12-163,0-9 163,-24 22 0,-4-10 0,-4-8 0,-21-16 0,6 28 0,-8-40 0,0 40 0,0-28 0,0 16 1238,0 16-1238,0 5 2067,0 0-2067,0-5 664,0 1-664,0 3 202,0 17-202,0 0 0,-10 0 0,0-16 0,-9 20 0,5-19 0,0 31 0,2-14 0,-1 6 0,-3-8 0,4 0 0,-9 0 0,4 0 0,-2 8 0,-7 4 0,6-2 0,-20-8 0,18 3 0,-7-3 0,0 14 0,11-6 0,-21 6 0,19-2 0,-11 8 0,14 3 0,-14-2 0,6 0 0,-8-1 0,0 5 0,0-4 0,-16 9 0,12-4 0,-13 5 0,-15-9 0,23 6 0,-40-14 0,29 7 0,-1 1 0,13 1 0,10 3 0,6 4 0,0-7 0,2 7 0,8-3 0,0 4 0,0 0 0,0 0 0,-8 0 0,6 0 0,-6 0 0,8 0 0,-8 5 0,-2-3 0,-8 7 0,0-3 0,0 5 0,0-4 0,-17-3 0,13 1 0,-12-3 0,-1 10 0,21-10 0,-10 9 0,24-3 0,3-3 0,2 5 0,2-9 0,1 5 0,-1-5 0,1 2 0,-1-3 0,-3 0 0,3 0 0,-3 0 0,4 0 0,2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4:4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24575,'8'0'0,"-1"0"0,4 0 0,8 0 0,7 0 0,39 0 0,26 0-1061,-22 6 0,5 0 1061,6-4 0,4-1-1003,-15 2 1,3 2 0,1-2 1002,-1-2 0,2-1 0,1-1 0,8 1 0,3 0 0,-1 0 0,-1 0 0,1 0 0,0 0-940,5 0 0,1 0 0,-1 0 940,-9 0 0,-2 0 0,3 0 0,12 0 0,3 0 0,-6 0 0,-19 0 0,-4 0 0,2 0-426,7 0 1,2 0-1,-6 0 426,3 0 0,-4 0 347,-1 0 0,-3 0-347,-12 0 0,-5 0 2341,23 0-2341,-8 0 3215,-41 0-3215,-2 0 1986,-12 0-1986,0 0 990,-3 0-990,-1 0 0,-6 0 0,-5 0 0,-4 0 0,-3-3 0,7 2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4:4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24575,'4'-4'0,"0"4"0,7 4 0,0 4 0,4-1 0,0 4 0,0 1 0,17 20 0,18 8 0,14 6 0,-3-3 0,-3-2 0,-23-16 0,6 6 0,9-5 0,-13-7 0,4 2 0,-21-10 0,-9-4 0,-4-3 0,-3 3 0,0 1 0,-8-1 0,0 1 0,-7-1 0,3 1 0,-14 1 0,8 2 0,-17 0 0,14 1 0,-6 0 0,8-4 0,0 3 0,0-3 0,4-1 0,0 1 0,0-1 0,3 4 0,-3-6 0,7 5 0,-6-6 0,8 3 0,-8 1 0,6-1 0,-3 1 0,-1-4 0,4 3 0,-3-3 0,3 0 0,-3 3 0,2-3 0,-1 3 0,2-2 0,-1 1 0,-1-2 0,2 1 0,-4 1 0,1-5 0,-1 6 0,4-3 0,-3 3 0,6 1 0,-2-1 0,0-3 0,2 0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0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24575,'8'-5'0,"-1"2"0,1 3 0,3 0 0,0 0 0,12 0 0,2 0 0,8 0 0,17 0 0,3 0 0,1 0 0,11 0 0,-11 0 0,16 0 0,0 0 0,-17 0 0,13 0 0,-29 0 0,12 0 0,-16 0 0,-8 0 0,6 0 0,-5 0 0,7 0 0,0 0 0,0 0 0,16 0 0,-12 0 0,62 0 0,-54 0 0,37 0 0,-32 0 0,-13 0 0,4 0 0,-10 0 0,-14 0 0,6 0 0,0 0 0,-6 0 0,6 0 0,-11 0 0,2 0 0,-6 0 0,3 0 0,-4 0 0,1 0 0,-1 0 0,1 0 0,-1 0 0,1 0 0,-1 0 0,1 0 0,-1 0 0,1 0 0,-1 0 0,1 0 0,-1 0 0,1 0 0,-1 0 0,-6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0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24575,'8'0'0,"-1"0"0,1 0 0,3 0 0,8 0 0,6 0 0,8 0 0,0 0 0,0 0 0,17 0 0,-13 0 0,29 0 0,-13 0 0,1 0 0,11 0 0,-11 0 0,32 0 0,-12 0 0,12 0 0,-32 0 0,-5 0 0,-24 0 0,-5 0 0,-6 0 0,-2-4 0,-1 3 0,0-2 0,-3 3 0,-1 0 0,1 0 0,-1 0 0,1 0 0,-1 0 0,-3-3 0,-4 5 0,-4-1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24575,'8'0'0,"-1"0"0,1 0 0,3 0 0,-3 0 0,14 0 0,-8 0 0,9 0 0,0 0 0,2 0 0,8 0 0,0 0 0,16 8 0,-12-6 0,29 6 0,-29-8 0,29 0 0,-29 0 0,29 8 0,-29-6 0,29 5 0,-29-7 0,45 0 0,-24 0 0,-7 0 0,0 0 0,7 0 0,24 0 0,-28 0 0,32 0 0,-28 0 0,24 0 0,-29 0 0,17 0 0,0 0 0,0 0 0,-17 0 0,-3 0 0,-17 0 0,16 0 0,5 0 0,-1 0 0,13 0 0,-12 0 0,15 0 0,1 0 0,0 0 0,-16 0 0,-5 0 0,0 0 0,-11 0 0,11 0 0,17 0 0,-25 0 0,41 0 0,-28 0 0,-1 0 0,13 0 0,-29 0 0,29 0 0,-37 0 0,18 0 0,-22 0 0,25 0 0,-21 0 0,18 0 0,-22 0 0,8 0 0,-8 0 0,-2 0 0,0 0 0,-6 0 0,14 0 0,-14 0 0,14 0 0,-6 0 0,8 0 0,0 0 0,-8-3 0,6 2 0,1-2 0,3 3 0,-4 0 0,0 0 0,-6 0 0,8 0 0,0 0 0,17 0 0,3 0 0,1 0 0,-5 0 0,-16 0 0,17 0 0,-13-5 0,12 4 0,-16-4 0,17 5 0,-13 0 0,12 0 0,-16 0 0,0 0 0,17 0 0,-13 0 0,28 0 0,-13 0 0,1 0 0,-5 0 0,1 0 0,-11 0 0,27 0 0,-28 0 0,29 0 0,-29 0 0,13 0 0,-1 0 0,-12 0 0,45 0 0,-40 0 0,23 0 0,-32 0 0,1 0 0,15 0 0,4 0 0,17 0 0,0 0 0,0 0 0,0 0 0,0 0 0,0 0 0,-17 0 0,13 0 0,-37 0 0,35 8 0,-35-6 0,12 5 0,-10-7 0,-17 0 0,8 0 0,-10 0 0,3 0 0,0 0 0,0 0 0,0 0 0,0 0 0,0 0 0,8 0 0,-6 0 0,2 0 0,-4 0 0,-4 0 0,4 0 0,-3 0 0,-1-3 0,-4 2 0,1-2 0,-8 3 0,-4 0 0,-4 0 0,0 0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1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24575,'8'0'0,"-1"0"0,0 0 0,4 0 0,-2 0 0,5 0 0,-3 0 0,12 0 0,-6 0 0,14 0 0,-6 0 0,8 0 0,0 0 0,1 0 0,-1 0 0,0 0 0,0 0 0,0 0 0,0 0 0,0 0 0,16-8 0,-12 6 0,45-6 0,-24 0 0,28 7 0,-16-7 0,0 8 0,0-8 0,0-2 0,0 1 0,-17 1 0,-4 8 0,-15 0 0,-9 0 0,6 0 0,-14 0 0,6 0 0,0 0 0,-6 0 0,14 0 0,-14 0 0,14 0 0,-14 0 0,14 0 0,-14 0 0,14 0 0,-14 0 0,14 0 0,-14 0 0,6 0 0,-8 0 0,-1 0 0,1 0 0,0 0 0,0 0 0,8 0 0,2 0 0,0 0 0,6 0 0,1 0 0,-5 0 0,2 0 0,-14 0 0,0 0 0,8 0 0,-9 0 0,8 0 0,-10 0 0,3 0 0,0 0 0,-4 0 0,4 0 0,-4 0 0,12 5 0,-6-4 0,6 4 0,0-5 0,-6 0 0,3 0 0,-6 0 0,6 0 0,-7 0 0,10 0 0,-4 0 0,-2 3 0,6-2 0,-8 2 0,0-3 0,0 0 0,8 5 0,-6-4 0,14 4 0,-14-1 0,6-4 0,0 4 0,2-4 0,-3 0 0,8 5 0,-16-4 0,9 7 0,0-7 0,-6 2 0,14-3 0,-6 0 0,0 0 0,6 0 0,-6 0 0,24 0 0,-12 0 0,13 0 0,-17 0 0,-8 0 0,6 0 0,-14 0 0,14 0 0,-6 0 0,0 0 0,6 0 0,10 0 0,-4 0 0,13 0 0,-17 0 0,0 0 0,0 0 0,0 0 0,-8 0 0,6 0 0,-14 0 0,6 0 0,0 0 0,-10 0 0,10 0 0,-12 0 0,11 0 0,3 0 0,-2 0 0,0 0 0,0 0 0,-6 0 0,6 0 0,-11 0 0,2 0 0,-2 0 0,3 0 0,0 4 0,0-4 0,8 4 0,-6-4 0,6 0 0,0 0 0,-7 0 0,7 0 0,-8 0 0,0 0 0,0 0 0,0 0 0,-3 0 0,2 0 0,-5 0 0,8 0 0,-8 0 0,5 0 0,-6 0 0,-1 0 0,1 0 0,-1 0 0,1 0 0,3 0 0,-3 0 0,3 0 0,-4 0 0,1 0 0,-4 3 0,-4-2 0,-1 2 0,-2-3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3:37:1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3:2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0 24575,'-69'59'0,"1"0"0,-1 0 0,0 0 0,0 0 0,1-1 0,-1 1 0,-12 3 0,-3-3 0,4-2 0,11-2 0,19-1 0,10 29 0,23-15 0,9-33 0,-5 3 0,8-15 0,0 2 0,0 0 0,5 6 0,0-14 0,-3 6 0,2 0 0,-2-9 0,3 8 0,-5-3 0,4 6 0,-4 0 0,5-2 0,0-8 0,0 8 0,0-6 0,0 6 0,0-8 0,0 0 0,0-3 0,0 2 0,0-2 0,3-1 0,-2 4 0,2-4 0,-3 4 0,3 0 0,-2 0 0,6 0 0,-6 0 0,2 0 0,0 0 0,-2 0 0,6-3 0,-3 2 0,0-2 0,0 3 0,-4 0 0,3 0 0,1-1 0,4 1 0,-1-3 0,1 2 0,-1-5 0,4 5 0,-3-6 0,3 3 0,-4-4 0,1 1 0,3-1 0,-6 4 0,8-6 0,-8 8 0,6-8 0,0 10 0,-3-7 0,3 3 0,0 0 0,0 0 0,1 1 0,2-1 0,-6 0 0,7-3 0,-7 6 0,6-6 0,-2 6 0,-1-5 0,4 2 0,-7-1 0,6-1 0,-6 5 0,6-2 0,-2-4 0,3 5 0,0-8 0,-3 6 0,2-4 0,-2 1 0,3 3 0,8-1 0,-10-2 0,17 6 0,-16-8 0,9 8 0,0-5 0,-6 2 0,14 1 0,-14-1 0,14 0 0,-6-2 0,0 0 0,6 2 0,-14-6 0,6 3 0,-8-7 0,0 2 0,8-3 0,-6 0 0,21 0 0,-12 0 0,6 0 0,-9 0 0,0 0 0,-6-3 0,14 2 0,10-10 0,-4 4 0,5-5 0,5-2 0,-18-1 0,21 0 0,16-15 0,-25 10 0,41-16 0,-45 12 0,12 1 0,-16 2 0,1 4 0,-1-5 0,0 0 0,-8 3 0,-2 1 0,13-28 0,-16 27 0,15-35 0,-20 40 0,-5-9 0,7 0 0,-6-2 0,6 0 0,0-6 0,-2 14 0,5-30 0,-5 26 0,-6-18 0,13-1 0,-18 11 0,17-20 0,-15 16 0,0 0 0,-1 0 0,-5 0 0,5 0 0,-4-1 0,4 1 0,-5 0 0,0 0 0,0 8 0,0-6 0,0 6 0,-3 0 0,-3-6 0,-4 6 0,-4-24 0,3 12 0,-5-5 0,5 11 0,-7 6 0,-13-16 0,11 6 0,-11 1 0,17 11 0,-4 0 0,3 6 0,-4-6 0,8 8 0,-3 3 0,5-2 0,-5 6 0,-1-10 0,3 6 0,-6-3 0,10 1 0,-3 5 0,0-5 0,0 6 0,-4-6 0,3 2 0,-10-6 0,8 2 0,-9 2 0,8-1 0,0 7 0,4-3 0,-4 4 0,7 3 0,-6-3 0,2 3 0,-11 0 0,6-3 0,-6 6 0,8-2 0,0-1 0,-8 4 0,-2-4 0,-8 4 0,8 0 0,2 0 0,8 0 0,4 0 0,0 0 0,3-3 0,1 2 0,-1-2 0,1 3 0,-1 0 0,1-3 0,-1 2 0,-2-6 0,1 6 0,-2-5 0,1 1 0,-2 1 0,-3-2 0,3 5 0,-2-3 0,6 1 0,-3 2 0,4-2 0,-1 3 0,1 0 0,-1 3 0,4 1 0,1 7 0,6-2 0,-2-2 0,2-4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3:2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24575,'7'0'0,"1"0"0,3 0 0,0 0 0,12 0 0,2 0 0,25 0 0,19 0 0,22 0-589,-39 0 1,3 0 588,6 0 0,1 0 0,-6 0 0,-1 0 0,0 0 0,-4 0 0,11 0 0,-14 0 0,-32 0 0,7 0 0,-11 0 1177,-1 0-1177,-4 0 0,1 0 0,-1 0 0,1 0 0,-1 0 0,-6 0 0,2 0 0,-7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14:13:2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24575,'7'0'0,"4"0"0,1 0 0,3 3 0,8 3 0,2 3 0,8 2 0,16 3 0,-12 3 0,29-7 0,-13 7 0,1-10 0,-5 2 0,-27-4 0,0-2 0,-14-2 0,3 3 0,-10-1 0,-2-2 0,-6 5 0,-4-1 0,-1 2 0,-3 4 0,-8-1 0,-2 7 0,-8-4 0,0 3 0,0 0 0,0-4 0,0 9 0,8-11 0,-6 1 0,14-5 0,-6-1 0,12 2 0,0-3 0,3 0 0,1-4 0,-1 3 0,4-2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developers.semtech.com/documentation/tech-papers-and-guides/the-book/packet-size-considerat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hingsnetwork.org/docs/lorawan/frequencies-by-country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de.wikipedia.org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 dirty="0"/>
              <a:t>/</a:t>
            </a:r>
            <a:r>
              <a:rPr lang="de-DE" dirty="0" err="1"/>
              <a:t>Long_Range_Wide_Area_Network#LoRa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www.thethingsnetwork.org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lorawan</a:t>
            </a:r>
            <a:r>
              <a:rPr lang="de-DE" dirty="0"/>
              <a:t>/regional-parameters/</a:t>
            </a:r>
          </a:p>
          <a:p>
            <a:r>
              <a:rPr lang="de-DE" dirty="0">
                <a:solidFill>
                  <a:srgbClr val="FF0000"/>
                </a:solidFill>
                <a:hlinkClick r:id="rId3"/>
              </a:rPr>
              <a:t>https://lora-developers.semtech.com/documentation/tech-papers-and-guides/the-book/packet-size-considerations</a:t>
            </a:r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create.arduino.cc</a:t>
            </a:r>
            <a:r>
              <a:rPr lang="de-DE" dirty="0"/>
              <a:t>/</a:t>
            </a:r>
            <a:r>
              <a:rPr lang="de-DE" dirty="0" err="1"/>
              <a:t>projecthub</a:t>
            </a:r>
            <a:r>
              <a:rPr lang="de-DE" dirty="0"/>
              <a:t>/</a:t>
            </a:r>
            <a:r>
              <a:rPr lang="de-DE" dirty="0" err="1"/>
              <a:t>andreas_waldherr</a:t>
            </a:r>
            <a:r>
              <a:rPr lang="de-DE" dirty="0"/>
              <a:t>/mkr-wan-1310-iot-operating-at-0-92ma-879793</a:t>
            </a:r>
          </a:p>
          <a:p>
            <a:r>
              <a:rPr lang="de-DE" dirty="0"/>
              <a:t>Duty Cycle Regeln in Europa: </a:t>
            </a:r>
            <a:r>
              <a:rPr lang="de-DE" b="0" i="1" u="none" strike="noStrike" dirty="0">
                <a:solidFill>
                  <a:srgbClr val="000000"/>
                </a:solidFill>
                <a:effectLst/>
                <a:latin typeface="typonine sans regular"/>
              </a:rPr>
              <a:t>ETSI </a:t>
            </a:r>
            <a:r>
              <a:rPr lang="de-DE" b="0" i="1" u="none" strike="noStrike" dirty="0" err="1">
                <a:solidFill>
                  <a:srgbClr val="000000"/>
                </a:solidFill>
                <a:effectLst/>
                <a:latin typeface="typonine sans regular"/>
              </a:rPr>
              <a:t>section</a:t>
            </a:r>
            <a:r>
              <a:rPr lang="de-DE" b="0" i="1" u="none" strike="noStrike" dirty="0">
                <a:solidFill>
                  <a:srgbClr val="000000"/>
                </a:solidFill>
                <a:effectLst/>
                <a:latin typeface="typonine sans regular"/>
              </a:rPr>
              <a:t> 7.2.3 </a:t>
            </a:r>
            <a:r>
              <a:rPr lang="de-DE" b="0" i="1" u="none" strike="noStrike" dirty="0" err="1">
                <a:solidFill>
                  <a:srgbClr val="000000"/>
                </a:solidFill>
                <a:effectLst/>
                <a:latin typeface="typonine sans regular"/>
              </a:rPr>
              <a:t>of</a:t>
            </a:r>
            <a:r>
              <a:rPr lang="de-DE" b="0" i="1" u="none" strike="noStrike" dirty="0">
                <a:solidFill>
                  <a:srgbClr val="000000"/>
                </a:solidFill>
                <a:effectLst/>
                <a:latin typeface="typonine sans regular"/>
              </a:rPr>
              <a:t> </a:t>
            </a:r>
            <a:r>
              <a:rPr lang="de-DE" b="0" i="1" u="none" strike="noStrike" dirty="0" err="1">
                <a:solidFill>
                  <a:srgbClr val="000000"/>
                </a:solidFill>
                <a:effectLst/>
                <a:latin typeface="typonine sans regular"/>
              </a:rPr>
              <a:t>the</a:t>
            </a:r>
            <a:r>
              <a:rPr lang="de-DE" b="0" i="1" u="none" strike="noStrike" dirty="0">
                <a:solidFill>
                  <a:srgbClr val="000000"/>
                </a:solidFill>
                <a:effectLst/>
                <a:latin typeface="typonine sans regular"/>
              </a:rPr>
              <a:t> ETSI EN300.220 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typonine sans regular"/>
              </a:rPr>
              <a:t>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4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https://www.thethingsnetwork.org/docs/lorawan/frequencies-by-country/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5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bor.io/" TargetMode="External"/><Relationship Id="rId2" Type="http://schemas.openxmlformats.org/officeDocument/2006/relationships/hyperlink" Target="https://cbor.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fc-editor.org/rfc/rfc8949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-libraries/ArduinoIoTCloud/issues/147" TargetMode="External"/><Relationship Id="rId2" Type="http://schemas.openxmlformats.org/officeDocument/2006/relationships/hyperlink" Target="https://forum.arduino.cc/t/mkr-wifi-1010-cloud-low-power/92373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arduino.cc/projecthub/andreas_waldherr/mkr-wan-1310-iot-operating-at-0-92ma-879793?ref=user&amp;ref_id=1515009&amp;offset=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8.xml"/><Relationship Id="rId4" Type="http://schemas.openxmlformats.org/officeDocument/2006/relationships/image" Target="../media/image24.png"/><Relationship Id="rId9" Type="http://schemas.openxmlformats.org/officeDocument/2006/relationships/hyperlink" Target="https://cloud.arduino.cc/hom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ong_Range_Wide_Area_Networ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customXml" Target="../ink/ink10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thingsnetwork.org/docs/lorawan/frequencies-by-country/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e.arduino.cc/projecthub/andreas_waldherr/mkr-wan-1310-iot-operating-at-0-92ma-879793?ref=user&amp;ref_id=1515009&amp;offset=0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e.arduino.cc/editor/andreas_waldherr/9612677b-9e10-4991-8cd9-d4b30560aec3/pre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e.arduino.cc/projecthub/andreas_waldherr/mkr-wan-1310-iot-operating-at-0-92ma-879793" TargetMode="External"/><Relationship Id="rId5" Type="http://schemas.openxmlformats.org/officeDocument/2006/relationships/hyperlink" Target="https://lora-developers.semtech.com/documentation/tech-papers-and-guides/the-book/packet-size-considerations" TargetMode="External"/><Relationship Id="rId10" Type="http://schemas.openxmlformats.org/officeDocument/2006/relationships/hyperlink" Target="https://www2.vobs.at/bio/Physik/ppt/ElektrizitaetKap14.ppt" TargetMode="External"/><Relationship Id="rId4" Type="http://schemas.openxmlformats.org/officeDocument/2006/relationships/hyperlink" Target="https://de.wikipedia.org/wiki/Long_Range_Wide_Area_Network" TargetMode="External"/><Relationship Id="rId9" Type="http://schemas.openxmlformats.org/officeDocument/2006/relationships/hyperlink" Target="https://www.thethingsnetwork.org/docs/lorawan/frequencies-by-countr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thingsnetwork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.xml"/><Relationship Id="rId3" Type="http://schemas.openxmlformats.org/officeDocument/2006/relationships/hyperlink" Target="https://lora-developers.semtech.com/documentation/tech-papers-and-guides/the-book/packet-size-considerations" TargetMode="External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rduino.cc/home/" TargetMode="External"/><Relationship Id="rId2" Type="http://schemas.openxmlformats.org/officeDocument/2006/relationships/hyperlink" Target="https://www.thethingsnetwork.org/m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-505885" y="1964712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LoRaWAN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und Low Power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Betrieb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9AE91DF-C4EA-B04F-533E-AF775EAE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698" y="228600"/>
            <a:ext cx="4432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739A9-B7E2-9ED2-C50B-19C95929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CBOR (RFC 8949 </a:t>
            </a:r>
            <a:r>
              <a:rPr lang="de-DE" dirty="0" err="1"/>
              <a:t>Concise</a:t>
            </a:r>
            <a:r>
              <a:rPr lang="de-DE" dirty="0"/>
              <a:t> Binary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127B6-CBB9-D2B2-C06B-2111C26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https://cbor.me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https://cbor.io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https://www.rfc-editor.org/rfc/rfc8949.html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92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EA63C9-A9EA-4B3F-ED1C-09D6A2F8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92"/>
          </a:xfrm>
        </p:spPr>
        <p:txBody>
          <a:bodyPr/>
          <a:lstStyle/>
          <a:p>
            <a:r>
              <a:rPr lang="de-DE" dirty="0"/>
              <a:t>CBOR Beispiel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F902CF2-AEB3-4072-C5B3-E419CD7B8EE9}"/>
              </a:ext>
            </a:extLst>
          </p:cNvPr>
          <p:cNvSpPr txBox="1"/>
          <p:nvPr/>
        </p:nvSpPr>
        <p:spPr>
          <a:xfrm>
            <a:off x="838200" y="1325218"/>
            <a:ext cx="731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effectLst/>
                <a:latin typeface="Helvetica Neue" panose="02000503000000020004" pitchFamily="2" charset="0"/>
              </a:rPr>
              <a:t>9FA2000402FA42340000A2000302FA41AC0000A20001021902DAFF</a:t>
            </a:r>
          </a:p>
          <a:p>
            <a:endParaRPr lang="de-DE" dirty="0"/>
          </a:p>
        </p:txBody>
      </p:sp>
      <p:pic>
        <p:nvPicPr>
          <p:cNvPr id="7" name="Grafik 6" descr="Ein Bild, das Text, Screenshot, Quittung enthält.&#10;&#10;Automatisch generierte Beschreibung">
            <a:extLst>
              <a:ext uri="{FF2B5EF4-FFF2-40B4-BE49-F238E27FC236}">
                <a16:creationId xmlns:a16="http://schemas.microsoft.com/office/drawing/2014/main" id="{994B440E-109E-B314-A6A0-546A6FBE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1839015"/>
            <a:ext cx="4267200" cy="3975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F4DF20A-CC2B-1288-967A-1849BC876FD3}"/>
              </a:ext>
            </a:extLst>
          </p:cNvPr>
          <p:cNvSpPr txBox="1"/>
          <p:nvPr/>
        </p:nvSpPr>
        <p:spPr>
          <a:xfrm>
            <a:off x="715618" y="6004746"/>
            <a:ext cx="4612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effectLst/>
                <a:latin typeface="Helvetica Neue" panose="02000503000000020004" pitchFamily="2" charset="0"/>
              </a:rPr>
              <a:t>[{0: 4, 2: </a:t>
            </a:r>
            <a:r>
              <a:rPr lang="de-DE" b="1" dirty="0">
                <a:effectLst/>
                <a:latin typeface="Helvetica Neue" panose="02000503000000020004" pitchFamily="2" charset="0"/>
              </a:rPr>
              <a:t>45.0</a:t>
            </a:r>
            <a:r>
              <a:rPr lang="de-DE" dirty="0">
                <a:effectLst/>
                <a:latin typeface="Helvetica Neue" panose="02000503000000020004" pitchFamily="2" charset="0"/>
              </a:rPr>
              <a:t>}, {0: 3, 2: </a:t>
            </a:r>
            <a:r>
              <a:rPr lang="de-DE" b="1" dirty="0">
                <a:effectLst/>
                <a:latin typeface="Helvetica Neue" panose="02000503000000020004" pitchFamily="2" charset="0"/>
              </a:rPr>
              <a:t>21.5</a:t>
            </a:r>
            <a:r>
              <a:rPr lang="de-DE" dirty="0">
                <a:effectLst/>
                <a:latin typeface="Helvetica Neue" panose="02000503000000020004" pitchFamily="2" charset="0"/>
              </a:rPr>
              <a:t>}, {0: 1, 2: </a:t>
            </a:r>
            <a:r>
              <a:rPr lang="de-DE" b="1" dirty="0">
                <a:effectLst/>
                <a:latin typeface="Helvetica Neue" panose="02000503000000020004" pitchFamily="2" charset="0"/>
              </a:rPr>
              <a:t>730</a:t>
            </a:r>
            <a:r>
              <a:rPr lang="de-DE" dirty="0">
                <a:effectLst/>
                <a:latin typeface="Helvetica Neue" panose="02000503000000020004" pitchFamily="2" charset="0"/>
              </a:rPr>
              <a:t>}]</a:t>
            </a:r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C861D68-588B-6901-F859-FFF22374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09" y="2861365"/>
            <a:ext cx="6121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8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C2846-8B84-9711-8FD8-6FDCAD68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Fehlermeldungen bei Nichteinhaltung der Duty </a:t>
            </a:r>
            <a:r>
              <a:rPr lang="de-DE" dirty="0" err="1"/>
              <a:t>Cycles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B4615-AEB5-3053-44FB-42B721A9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DE" dirty="0"/>
          </a:p>
          <a:p>
            <a:r>
              <a:rPr lang="de-DE" dirty="0"/>
              <a:t>Im Sketch: </a:t>
            </a:r>
            <a:r>
              <a:rPr lang="de-DE" dirty="0" err="1"/>
              <a:t>setDebugMessageLevel</a:t>
            </a:r>
            <a:r>
              <a:rPr lang="de-DE" dirty="0"/>
              <a:t>(4);</a:t>
            </a:r>
          </a:p>
          <a:p>
            <a:r>
              <a:rPr lang="de-DE" dirty="0" err="1"/>
              <a:t>Zuviele</a:t>
            </a:r>
            <a:r>
              <a:rPr lang="de-DE" dirty="0"/>
              <a:t> Daten in einem Paket: </a:t>
            </a:r>
          </a:p>
          <a:p>
            <a:pPr lvl="1"/>
            <a:r>
              <a:rPr lang="de-DE" dirty="0"/>
              <a:t>Message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LoRa</a:t>
            </a:r>
            <a:r>
              <a:rPr lang="de-DE" dirty="0"/>
              <a:t> packet!</a:t>
            </a:r>
          </a:p>
          <a:p>
            <a:r>
              <a:rPr lang="de-DE" dirty="0"/>
              <a:t>Zu schnell hintereinander gesendet:</a:t>
            </a:r>
          </a:p>
          <a:p>
            <a:pPr lvl="1"/>
            <a:r>
              <a:rPr lang="de-DE" dirty="0" err="1"/>
              <a:t>LoRa</a:t>
            </a:r>
            <a:r>
              <a:rPr lang="de-DE" dirty="0"/>
              <a:t>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busy</a:t>
            </a:r>
            <a:r>
              <a:rPr lang="de-DE" dirty="0"/>
              <a:t> (LORA_ERROR_BUSY)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Quelle: https://</a:t>
            </a:r>
            <a:r>
              <a:rPr lang="de-DE" dirty="0" err="1"/>
              <a:t>create.arduino.cc</a:t>
            </a:r>
            <a:r>
              <a:rPr lang="de-DE" dirty="0"/>
              <a:t>/</a:t>
            </a:r>
            <a:r>
              <a:rPr lang="de-DE" dirty="0" err="1"/>
              <a:t>projecthub</a:t>
            </a:r>
            <a:r>
              <a:rPr lang="de-DE" dirty="0"/>
              <a:t>/</a:t>
            </a:r>
            <a:r>
              <a:rPr lang="de-DE" dirty="0" err="1"/>
              <a:t>andreas_waldherr</a:t>
            </a:r>
            <a:r>
              <a:rPr lang="de-DE" dirty="0"/>
              <a:t>/mkr-wan-1310-iot-operating-at-0-92ma-879793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74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57C84-C4B8-E3AB-4967-826CCF94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Low-Power-Betrieb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D680CA-1C9C-9F92-414F-ECE109C0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Moderne Micro-controller können sich schlafen legen, um Energie zu sparen</a:t>
            </a:r>
          </a:p>
          <a:p>
            <a:r>
              <a:rPr lang="de-DE" dirty="0"/>
              <a:t>Es gibt verschiedene Low-Power-Zustände, die unterschiedlich viel Strom brauchen</a:t>
            </a:r>
          </a:p>
          <a:p>
            <a:r>
              <a:rPr lang="de-DE" dirty="0"/>
              <a:t>Manchmal reicht es, einzelne Komponenten (Wifi, Bluetooth, LED etc. abzuschalten)</a:t>
            </a:r>
          </a:p>
          <a:p>
            <a:r>
              <a:rPr lang="de-DE" dirty="0"/>
              <a:t>Bei Batteriebetrieb muss man aber oft maximale Maßnahmen ergreifen, um eine Betriebsdauer von Wochen und Monaten mit einer Ladung zu erreichen</a:t>
            </a:r>
          </a:p>
          <a:p>
            <a:r>
              <a:rPr lang="de-DE" dirty="0" err="1"/>
              <a:t>LoraWAN</a:t>
            </a:r>
            <a:r>
              <a:rPr lang="de-DE" dirty="0"/>
              <a:t> erlaubt sowieso nur alle paar Minuten eine Nachricht und </a:t>
            </a:r>
            <a:r>
              <a:rPr lang="de-DE" dirty="0" err="1"/>
              <a:t>paßt</a:t>
            </a:r>
            <a:r>
              <a:rPr lang="de-DE" dirty="0"/>
              <a:t> damit gut zu Low-Power Betrieb</a:t>
            </a:r>
          </a:p>
          <a:p>
            <a:pPr marL="457200" lvl="1" indent="0">
              <a:buNone/>
            </a:pPr>
            <a:r>
              <a:rPr lang="de-DE" dirty="0">
                <a:sym typeface="Wingdings" pitchFamily="2" charset="2"/>
              </a:rPr>
              <a:t> zwischen den Nachrichten legen wir uns einfach schlafen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>
                <a:sym typeface="Wingdings" pitchFamily="2" charset="2"/>
              </a:rPr>
              <a:t>Beispielanwendung: Wetterstation</a:t>
            </a:r>
          </a:p>
          <a:p>
            <a:r>
              <a:rPr lang="de-DE" dirty="0">
                <a:sym typeface="Wingdings" pitchFamily="2" charset="2"/>
              </a:rPr>
              <a:t> Die Bibliothek der Arduino IoT Cloud verliert die Verbindung wenn wir uns schlafen legen und ist nicht (gut) für Low-Power-Betrieb optimiert</a:t>
            </a:r>
          </a:p>
          <a:p>
            <a:pPr lvl="1"/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https://forum.arduino.cc/t/mkr-wifi-1010-cloud-low-power/923735</a:t>
            </a:r>
            <a:endParaRPr lang="de-DE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pPr lvl="1"/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https://github.com/arduino-libraries/ArduinoIoTCloud/issues/147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lvl="1"/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572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8F5EE7-0DA1-407A-F432-D17D7EA8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Low Power Notlösung mit Arduino MKR 1310 WAN und Arduino IoT Cloud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E4554D-7ACB-1D12-063C-CDA4D1EE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9783" cy="4351338"/>
          </a:xfrm>
        </p:spPr>
        <p:txBody>
          <a:bodyPr/>
          <a:lstStyle/>
          <a:p>
            <a:r>
              <a:rPr lang="de-DE" dirty="0"/>
              <a:t>Wir verwenden die Adafruit </a:t>
            </a:r>
            <a:r>
              <a:rPr lang="de-DE" dirty="0" err="1"/>
              <a:t>Sleepy</a:t>
            </a:r>
            <a:r>
              <a:rPr lang="de-DE" dirty="0"/>
              <a:t> Dog Library</a:t>
            </a:r>
          </a:p>
          <a:p>
            <a:r>
              <a:rPr lang="de-DE" dirty="0"/>
              <a:t>Ziel ist: alle 15 Minuten aufwachen und eine Nachricht schicken:</a:t>
            </a:r>
          </a:p>
          <a:p>
            <a:pPr lvl="1"/>
            <a:r>
              <a:rPr lang="de-DE" dirty="0"/>
              <a:t>Wir gehen die maximale Zeit in den Standby </a:t>
            </a:r>
            <a:r>
              <a:rPr lang="de-DE" dirty="0" err="1"/>
              <a:t>mode</a:t>
            </a:r>
            <a:r>
              <a:rPr lang="de-DE" dirty="0"/>
              <a:t> (16,5 Sekunden bei MKR WAN 1310)</a:t>
            </a:r>
          </a:p>
          <a:p>
            <a:pPr lvl="1"/>
            <a:r>
              <a:rPr lang="de-DE" dirty="0"/>
              <a:t>Das ganze machen wir 52 mal (das ergibt gut 14 Minuten - die restliche Zeit bauen wir die Verbindung zur IoT Cloud auf, messen und senden)</a:t>
            </a:r>
          </a:p>
          <a:p>
            <a:pPr lvl="1"/>
            <a:r>
              <a:rPr lang="de-DE" dirty="0"/>
              <a:t>Danach starten wir den Microcontroller neu und alles beginnt von vorn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01C655-09A9-6CE8-B4E1-D913E7B2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396" y="2549249"/>
            <a:ext cx="23622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0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0DD9291-1060-22C1-9C10-4CFF96D7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5" y="617316"/>
            <a:ext cx="4499937" cy="7012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92ECE6-80BA-3DA7-E59D-C153A814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5" y="51065"/>
            <a:ext cx="10619971" cy="4827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152617-83B1-5E10-76A3-BC15D2AD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5" y="1437918"/>
            <a:ext cx="2793468" cy="3973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540A66-F431-A66F-6822-6A800EE6A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25" y="1920921"/>
            <a:ext cx="4266174" cy="3857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6AC2A1-D4A6-66DE-4B4F-61A7D3AB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25" y="2403066"/>
            <a:ext cx="6720686" cy="44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5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80C447-8976-D9A9-1BDD-8FA4EA45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Batteriebetrieb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57D406-390E-DC63-9258-B1F7F2453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Manche Microcontroller haben Batterieanschluss und Lademanagement</a:t>
            </a:r>
          </a:p>
          <a:p>
            <a:r>
              <a:rPr lang="de-DE" dirty="0"/>
              <a:t>MKR WAN 1310 unterstützt 3,7 V </a:t>
            </a:r>
            <a:r>
              <a:rPr lang="de-DE" dirty="0" err="1"/>
              <a:t>Lipo</a:t>
            </a:r>
            <a:r>
              <a:rPr lang="de-DE" dirty="0"/>
              <a:t> Akkus</a:t>
            </a:r>
          </a:p>
          <a:p>
            <a:pPr lvl="1"/>
            <a:r>
              <a:rPr lang="de-DE" dirty="0" err="1"/>
              <a:t>LiPo</a:t>
            </a:r>
            <a:r>
              <a:rPr lang="de-DE" dirty="0"/>
              <a:t> Anschluss: </a:t>
            </a:r>
            <a:r>
              <a:rPr lang="de-DE" dirty="0" err="1"/>
              <a:t>jst</a:t>
            </a:r>
            <a:r>
              <a:rPr lang="de-DE" dirty="0"/>
              <a:t> </a:t>
            </a:r>
            <a:r>
              <a:rPr lang="de-DE" dirty="0" err="1"/>
              <a:t>ph</a:t>
            </a:r>
            <a:r>
              <a:rPr lang="de-DE" dirty="0"/>
              <a:t> 2.0  - auf Polung achten, rot ist plus</a:t>
            </a:r>
          </a:p>
        </p:txBody>
      </p:sp>
    </p:spTree>
    <p:extLst>
      <p:ext uri="{BB962C8B-B14F-4D97-AF65-F5344CB8AC3E}">
        <p14:creationId xmlns:p14="http://schemas.microsoft.com/office/powerpoint/2010/main" val="249659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C81EA-B443-9795-B98F-AE11A2D9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eines Entladungsvorgangs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6F99EE-90AA-5B52-4892-AD582B22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Spannung schwankt zwischen ca. 4,2 V (voll) und bei 3,5 V sollten wir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D596BA-CC74-5B5A-4BE6-84748B61E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926" y="2387600"/>
            <a:ext cx="76962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29A5-9A7B-8515-3A06-3BB33128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Batterieladezustand im Arduino messen mit Spannungsteiler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73D6C-CF05-6199-BFE2-60BA52ED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ist sinnvoll, den Batterieladezustand zu erfassen und mit zu übertragen</a:t>
            </a:r>
          </a:p>
          <a:p>
            <a:r>
              <a:rPr lang="de-DE" dirty="0"/>
              <a:t>Dies erlaubt uns eine Nachricht zu schicken, wenn die Batterie geladen werden muss</a:t>
            </a:r>
          </a:p>
          <a:p>
            <a:r>
              <a:rPr lang="de-DE" dirty="0"/>
              <a:t>Um die Batterielebenszeit zu verlängern sollte man mindestens einmal im Quartal laden</a:t>
            </a:r>
          </a:p>
          <a:p>
            <a:r>
              <a:rPr lang="de-DE" dirty="0"/>
              <a:t>Zum Messen des Batterieladestands können wir einen Spannungsteiler verwenden</a:t>
            </a:r>
          </a:p>
          <a:p>
            <a:pPr lvl="1"/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2"/>
              </a:rPr>
              <a:t>https://create.arduino.cc/projecthub/andreas_waldherr/mkr-wan-1310-iot-operating-at-0-92ma-879793?ref=user&amp;ref_id=1515009&amp;offset=0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32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B43BE0A1-08F2-54EB-A155-5710F264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0" y="106017"/>
            <a:ext cx="9614047" cy="6354607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28CD53A-2CDB-2E0C-951C-670E22CD2D3B}"/>
              </a:ext>
            </a:extLst>
          </p:cNvPr>
          <p:cNvGrpSpPr/>
          <p:nvPr/>
        </p:nvGrpSpPr>
        <p:grpSpPr>
          <a:xfrm>
            <a:off x="3840710" y="932588"/>
            <a:ext cx="1238400" cy="781920"/>
            <a:chOff x="3840710" y="932588"/>
            <a:chExt cx="123840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82B0CA80-5A70-0801-6A6B-4DD3EDAB756B}"/>
                    </a:ext>
                  </a:extLst>
                </p14:cNvPr>
                <p14:cNvContentPartPr/>
                <p14:nvPr/>
              </p14:nvContentPartPr>
              <p14:xfrm>
                <a:off x="3840710" y="932588"/>
                <a:ext cx="752400" cy="78192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82B0CA80-5A70-0801-6A6B-4DD3EDAB75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2070" y="923588"/>
                  <a:ext cx="770040" cy="79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DD39EC06-12E5-F186-54BC-94CE2F152B27}"/>
                    </a:ext>
                  </a:extLst>
                </p14:cNvPr>
                <p14:cNvContentPartPr/>
                <p14:nvPr/>
              </p14:nvContentPartPr>
              <p14:xfrm>
                <a:off x="4616150" y="1489148"/>
                <a:ext cx="344160" cy="36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DD39EC06-12E5-F186-54BC-94CE2F152B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7510" y="1480508"/>
                  <a:ext cx="361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F79D847-5A67-C96D-5D39-DE81183B9FEE}"/>
                    </a:ext>
                  </a:extLst>
                </p14:cNvPr>
                <p14:cNvContentPartPr/>
                <p14:nvPr/>
              </p14:nvContentPartPr>
              <p14:xfrm>
                <a:off x="4899470" y="1432628"/>
                <a:ext cx="179640" cy="11124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F79D847-5A67-C96D-5D39-DE81183B9F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90830" y="1423988"/>
                  <a:ext cx="197280" cy="128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0E531F51-9E73-69F2-2F0A-331E71888E96}"/>
              </a:ext>
            </a:extLst>
          </p:cNvPr>
          <p:cNvSpPr txBox="1"/>
          <p:nvPr/>
        </p:nvSpPr>
        <p:spPr>
          <a:xfrm>
            <a:off x="543339" y="6026139"/>
            <a:ext cx="692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0" i="0" u="none" strike="noStrike" dirty="0">
                <a:solidFill>
                  <a:srgbClr val="000000"/>
                </a:solidFill>
                <a:effectLst/>
                <a:latin typeface="Open Sans"/>
              </a:rPr>
              <a:t>Arduino MKR WAN 1310</a:t>
            </a:r>
          </a:p>
          <a:p>
            <a:r>
              <a:rPr lang="de-DE" dirty="0">
                <a:solidFill>
                  <a:srgbClr val="DCA10D"/>
                </a:solidFill>
                <a:latin typeface="Helvetica Neue" panose="02000503000000020004" pitchFamily="2" charset="0"/>
                <a:hlinkClick r:id="rId9"/>
              </a:rPr>
              <a:t>https://</a:t>
            </a:r>
            <a:r>
              <a:rPr lang="de-DE" dirty="0" err="1">
                <a:solidFill>
                  <a:srgbClr val="DCA10D"/>
                </a:solidFill>
                <a:latin typeface="Helvetica Neue" panose="02000503000000020004" pitchFamily="2" charset="0"/>
                <a:hlinkClick r:id="rId9"/>
              </a:rPr>
              <a:t>store.arduino.cc</a:t>
            </a:r>
            <a:r>
              <a:rPr lang="de-DE" dirty="0">
                <a:solidFill>
                  <a:srgbClr val="DCA10D"/>
                </a:solidFill>
                <a:latin typeface="Helvetica Neue" panose="02000503000000020004" pitchFamily="2" charset="0"/>
                <a:hlinkClick r:id="rId9"/>
              </a:rPr>
              <a:t>/</a:t>
            </a:r>
            <a:r>
              <a:rPr lang="de-DE" dirty="0" err="1">
                <a:solidFill>
                  <a:srgbClr val="DCA10D"/>
                </a:solidFill>
                <a:latin typeface="Helvetica Neue" panose="02000503000000020004" pitchFamily="2" charset="0"/>
                <a:hlinkClick r:id="rId9"/>
              </a:rPr>
              <a:t>products</a:t>
            </a:r>
            <a:r>
              <a:rPr lang="de-DE" dirty="0">
                <a:solidFill>
                  <a:srgbClr val="DCA10D"/>
                </a:solidFill>
                <a:latin typeface="Helvetica Neue" panose="02000503000000020004" pitchFamily="2" charset="0"/>
                <a:hlinkClick r:id="rId9"/>
              </a:rPr>
              <a:t>/arduino-mkr-wan-1310</a:t>
            </a:r>
            <a:endParaRPr lang="de-DE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8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/>
          </a:bodyPr>
          <a:lstStyle/>
          <a:p>
            <a:r>
              <a:rPr lang="de-DE" dirty="0"/>
              <a:t>Unterscheide die Begriffe: </a:t>
            </a:r>
          </a:p>
          <a:p>
            <a:pPr lvl="1"/>
            <a:r>
              <a:rPr lang="de-DE" dirty="0"/>
              <a:t>Lora: leitungsloses (Funk-) Übertragungsverfahren (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=physikalische Übertragung)</a:t>
            </a:r>
          </a:p>
          <a:p>
            <a:pPr lvl="1"/>
            <a:r>
              <a:rPr lang="de-DE" dirty="0" err="1"/>
              <a:t>LoRaWAN</a:t>
            </a:r>
            <a:r>
              <a:rPr lang="de-DE" dirty="0"/>
              <a:t>: Low-Power-Wireless-Netzprotokoll auf der Ebene der Vermittlungsschicht (network </a:t>
            </a:r>
            <a:r>
              <a:rPr lang="de-DE" dirty="0" err="1"/>
              <a:t>layer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Quelle</a:t>
            </a:r>
          </a:p>
          <a:p>
            <a:pPr lvl="1"/>
            <a:r>
              <a:rPr lang="de-DE" dirty="0">
                <a:hlinkClick r:id="rId3"/>
              </a:rPr>
              <a:t>https://de.wikipedia.org/wiki/Long_Range_Wide_Area_Network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F7EF-3F25-A3A8-37B2-3619A7D2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3099"/>
            <a:ext cx="7772400" cy="491180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47EB368-F315-6CA6-ED05-64007F04441D}"/>
              </a:ext>
            </a:extLst>
          </p:cNvPr>
          <p:cNvSpPr txBox="1"/>
          <p:nvPr/>
        </p:nvSpPr>
        <p:spPr>
          <a:xfrm>
            <a:off x="5499653" y="1736034"/>
            <a:ext cx="95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Gnd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8918285-D038-9FC9-7EE7-A406E8B867A7}"/>
              </a:ext>
            </a:extLst>
          </p:cNvPr>
          <p:cNvSpPr txBox="1"/>
          <p:nvPr/>
        </p:nvSpPr>
        <p:spPr>
          <a:xfrm>
            <a:off x="3922644" y="3558207"/>
            <a:ext cx="91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Batt</a:t>
            </a:r>
            <a:r>
              <a:rPr lang="de-DE" dirty="0"/>
              <a:t> + 3,7V</a:t>
            </a:r>
          </a:p>
        </p:txBody>
      </p:sp>
    </p:spTree>
    <p:extLst>
      <p:ext uri="{BB962C8B-B14F-4D97-AF65-F5344CB8AC3E}">
        <p14:creationId xmlns:p14="http://schemas.microsoft.com/office/powerpoint/2010/main" val="72189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innen, Tisch enthält.&#10;&#10;Automatisch generierte Beschreibung">
            <a:extLst>
              <a:ext uri="{FF2B5EF4-FFF2-40B4-BE49-F238E27FC236}">
                <a16:creationId xmlns:a16="http://schemas.microsoft.com/office/drawing/2014/main" id="{A9844109-7FE1-E247-4D05-F1733C8DF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695" y="857250"/>
            <a:ext cx="6858000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E18D259-7254-2284-2A19-EB080CEF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62" y="0"/>
            <a:ext cx="3692018" cy="390248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115109-9543-FC26-1B65-117133E558B4}"/>
              </a:ext>
            </a:extLst>
          </p:cNvPr>
          <p:cNvGrpSpPr/>
          <p:nvPr/>
        </p:nvGrpSpPr>
        <p:grpSpPr>
          <a:xfrm>
            <a:off x="4160030" y="2185748"/>
            <a:ext cx="2289240" cy="1028160"/>
            <a:chOff x="4160030" y="2185748"/>
            <a:chExt cx="2289240" cy="10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589EEED0-B096-DF67-CD75-664428CAA6A9}"/>
                    </a:ext>
                  </a:extLst>
                </p14:cNvPr>
                <p14:cNvContentPartPr/>
                <p14:nvPr/>
              </p14:nvContentPartPr>
              <p14:xfrm>
                <a:off x="4160030" y="2185748"/>
                <a:ext cx="1047240" cy="102816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589EEED0-B096-DF67-CD75-664428CAA6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51390" y="2176748"/>
                  <a:ext cx="106488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F43BDADA-688B-D598-E3B4-AD0254843814}"/>
                    </a:ext>
                  </a:extLst>
                </p14:cNvPr>
                <p14:cNvContentPartPr/>
                <p14:nvPr/>
              </p14:nvContentPartPr>
              <p14:xfrm>
                <a:off x="5222390" y="2755628"/>
                <a:ext cx="1199520" cy="1008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F43BDADA-688B-D598-E3B4-AD02548438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3390" y="2746628"/>
                  <a:ext cx="1217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798D7B5-F4B1-9C69-FBE3-B5DD7074B273}"/>
                    </a:ext>
                  </a:extLst>
                </p14:cNvPr>
                <p14:cNvContentPartPr/>
                <p14:nvPr/>
              </p14:nvContentPartPr>
              <p14:xfrm>
                <a:off x="6236870" y="2659148"/>
                <a:ext cx="212400" cy="2530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798D7B5-F4B1-9C69-FBE3-B5DD7074B2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27870" y="2650148"/>
                  <a:ext cx="230040" cy="270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ABBD455-10FE-9F5A-6F3C-277E1A4021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4271" y="4116457"/>
            <a:ext cx="2463800" cy="23622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03B0BF9-8A93-0A2E-67EF-D0AB85251DB2}"/>
              </a:ext>
            </a:extLst>
          </p:cNvPr>
          <p:cNvSpPr txBox="1"/>
          <p:nvPr/>
        </p:nvSpPr>
        <p:spPr>
          <a:xfrm>
            <a:off x="807555" y="61554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/>
                <a:latin typeface="Helvetica Neue" panose="02000503000000020004" pitchFamily="2" charset="0"/>
              </a:rPr>
              <a:t> 1:1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voltage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divider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using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two</a:t>
            </a:r>
            <a:r>
              <a:rPr lang="de-DE" dirty="0">
                <a:effectLst/>
                <a:latin typeface="Helvetica Neue" panose="02000503000000020004" pitchFamily="2" charset="0"/>
              </a:rPr>
              <a:t> 1MOhm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resistors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to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measure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battery</a:t>
            </a:r>
            <a:r>
              <a:rPr lang="de-DE" dirty="0">
                <a:effectLst/>
                <a:latin typeface="Helvetica Neue" panose="02000503000000020004" pitchFamily="2" charset="0"/>
              </a:rPr>
              <a:t>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voltage</a:t>
            </a:r>
            <a:r>
              <a:rPr lang="de-DE" dirty="0">
                <a:effectLst/>
                <a:latin typeface="Helvetica Neue" panose="02000503000000020004" pitchFamily="2" charset="0"/>
              </a:rPr>
              <a:t> (Analog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input</a:t>
            </a:r>
            <a:r>
              <a:rPr lang="de-DE" dirty="0">
                <a:effectLst/>
                <a:latin typeface="Helvetica Neue" panose="02000503000000020004" pitchFamily="2" charset="0"/>
              </a:rPr>
              <a:t> A1)</a:t>
            </a:r>
          </a:p>
        </p:txBody>
      </p:sp>
    </p:spTree>
    <p:extLst>
      <p:ext uri="{BB962C8B-B14F-4D97-AF65-F5344CB8AC3E}">
        <p14:creationId xmlns:p14="http://schemas.microsoft.com/office/powerpoint/2010/main" val="423259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F4A98A1-9988-31E2-5CCF-100BB434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1050051" cy="3690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EF1C3C-9791-2984-4632-3AE3D2ED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476341"/>
            <a:ext cx="7421217" cy="3524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7FF527-95B2-A7AE-E558-3A2FF0F3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5" y="874974"/>
            <a:ext cx="2718905" cy="3712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26C2D9-1825-DDD9-509A-6CD98BE7D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" y="1346088"/>
            <a:ext cx="6547126" cy="12001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36757C8-571E-C81E-E9A9-6F54DCB04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" y="2616351"/>
            <a:ext cx="3617843" cy="3175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DD990F-54A9-42FE-525D-67140B88A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86" y="3043765"/>
            <a:ext cx="2718905" cy="3097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8AE227-FC66-F35E-E90B-DF2166649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60" y="3474008"/>
            <a:ext cx="9888831" cy="33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5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319238D-E32C-14BA-6BEC-A235591D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168795"/>
            <a:ext cx="10756334" cy="61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6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2C937-0F3D-602E-D150-62F58ADE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– Registrierung eines </a:t>
            </a:r>
            <a:r>
              <a:rPr lang="de-DE" dirty="0" err="1"/>
              <a:t>LoRaWAN</a:t>
            </a:r>
            <a:r>
              <a:rPr lang="de-DE" dirty="0"/>
              <a:t> Device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DFE4FF8-61FC-6CC0-7223-E44FB474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31" y="1312650"/>
            <a:ext cx="5684103" cy="51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4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74DD92-A772-3454-FA27-D18A1341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6056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7AF109-A80A-BABE-87A3-DA10D7141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77" y="0"/>
            <a:ext cx="6437923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F5726B7-B3EB-1169-A042-62B74FAEF560}"/>
              </a:ext>
            </a:extLst>
          </p:cNvPr>
          <p:cNvSpPr txBox="1"/>
          <p:nvPr/>
        </p:nvSpPr>
        <p:spPr>
          <a:xfrm>
            <a:off x="265042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5"/>
              </a:rPr>
              <a:t>https://www.thethingsnetwork.org/docs/lorawan/frequencies-by-country/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0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0B5563-8E56-F35B-6F2C-05E4ED6BB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" y="1878601"/>
            <a:ext cx="5834270" cy="49793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34F9571-AF74-7401-F3B3-DE446B15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18" y="1527547"/>
            <a:ext cx="5507574" cy="53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1958E4-2F0C-FF87-B549-281896A9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00" y="0"/>
            <a:ext cx="7052400" cy="6858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C3382C-5068-7116-B814-51064F1B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00" y="0"/>
            <a:ext cx="705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41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A48C97D-A153-7C4F-BC43-DA44FBE1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77" y="636104"/>
            <a:ext cx="7772400" cy="521431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E3E44B9-C49A-8910-8234-A3C4122C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67" y="1644650"/>
            <a:ext cx="1993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8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2509F-9E3E-FF32-464F-C468313B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911"/>
            <a:ext cx="8909826" cy="37870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D968EBE-AF77-77BF-177C-295E831B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7" y="1008546"/>
            <a:ext cx="1993900" cy="5207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E46736-A7F1-D22C-AB79-27385781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72" y="2296077"/>
            <a:ext cx="1993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CB497-9355-C2C2-3328-72FFFE6C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209FA-0119-2191-B050-9DCFB0B5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85000" lnSpcReduction="10000"/>
          </a:bodyPr>
          <a:lstStyle/>
          <a:p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r>
              <a:rPr lang="de-DE" dirty="0"/>
              <a:t>Proprietäres und patentiertes Verfahren (</a:t>
            </a:r>
            <a:r>
              <a:rPr lang="de-DE" dirty="0" err="1"/>
              <a:t>Semtech</a:t>
            </a:r>
            <a:r>
              <a:rPr lang="de-DE" dirty="0"/>
              <a:t>)</a:t>
            </a:r>
          </a:p>
          <a:p>
            <a:r>
              <a:rPr lang="de-DE" dirty="0"/>
              <a:t>Asymmetrisch</a:t>
            </a:r>
          </a:p>
          <a:p>
            <a:pPr lvl="1"/>
            <a:r>
              <a:rPr lang="de-DE" dirty="0"/>
              <a:t>Uplink (Endgerät -&gt; Gateway) ist optimiert für Energieeffizienz (</a:t>
            </a:r>
            <a:r>
              <a:rPr lang="de-DE" dirty="0" err="1"/>
              <a:t>low</a:t>
            </a:r>
            <a:r>
              <a:rPr lang="de-DE" dirty="0"/>
              <a:t>-power) und hohe Reichweite</a:t>
            </a:r>
          </a:p>
          <a:p>
            <a:pPr lvl="2"/>
            <a:r>
              <a:rPr lang="de-DE" dirty="0"/>
              <a:t>Bis 2 km Stadt und bis 40 km Land, </a:t>
            </a:r>
            <a:r>
              <a:rPr lang="de-DE" dirty="0" err="1"/>
              <a:t>Gebäudedurchdrinung</a:t>
            </a:r>
            <a:r>
              <a:rPr lang="de-DE" dirty="0"/>
              <a:t> möglich, auch im Keller verwendbar</a:t>
            </a:r>
          </a:p>
          <a:p>
            <a:pPr lvl="2"/>
            <a:r>
              <a:rPr lang="de-DE" dirty="0"/>
              <a:t>Strombedarf 10 mA im Betriebs- und 100 </a:t>
            </a:r>
            <a:r>
              <a:rPr lang="de-DE" dirty="0" err="1"/>
              <a:t>nA</a:t>
            </a:r>
            <a:r>
              <a:rPr lang="de-DE" dirty="0"/>
              <a:t> im Ruhemodus =&gt; Batteriebetrieb für Monate oder sogar Jahre möglich</a:t>
            </a:r>
          </a:p>
          <a:p>
            <a:pPr lvl="2"/>
            <a:r>
              <a:rPr lang="de-DE" dirty="0"/>
              <a:t>Niedrige Datenrate (!): </a:t>
            </a:r>
            <a:r>
              <a:rPr lang="de-DE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292 </a:t>
            </a:r>
            <a:r>
              <a:rPr lang="de-DE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bit</a:t>
            </a:r>
            <a:r>
              <a:rPr lang="de-DE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/s 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bis 50 </a:t>
            </a:r>
            <a:r>
              <a:rPr lang="de-DE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kbit</a:t>
            </a:r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/s =&gt; nicht für Bilder, Videos etc. geeignet</a:t>
            </a:r>
          </a:p>
          <a:p>
            <a:pPr lvl="1"/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Downlink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möglich geht aber auf Kosten der Energieeffizienz (Adaptive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rate)</a:t>
            </a:r>
          </a:p>
          <a:p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Rate </a:t>
            </a:r>
            <a:r>
              <a:rPr lang="de-DE" dirty="0" err="1">
                <a:solidFill>
                  <a:srgbClr val="202122"/>
                </a:solidFill>
                <a:latin typeface="Arial" panose="020B0604020202020204" pitchFamily="34" charset="0"/>
              </a:rPr>
              <a:t>Limiting</a:t>
            </a:r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 beachten!!! Zum Beispiel nur alle 5 Minuten 51 Bytes</a:t>
            </a:r>
          </a:p>
          <a:p>
            <a:pPr lvl="1"/>
            <a:r>
              <a:rPr lang="de-DE" dirty="0">
                <a:solidFill>
                  <a:srgbClr val="202122"/>
                </a:solidFill>
                <a:latin typeface="Arial" panose="020B0604020202020204" pitchFamily="34" charset="0"/>
              </a:rPr>
              <a:t>Nicht für Echtzeitanwendungen geeignet !!!</a:t>
            </a:r>
          </a:p>
          <a:p>
            <a:r>
              <a:rPr lang="de-DE" dirty="0"/>
              <a:t>Niedriger Frequenzbereich – niedrige Energie nötig: </a:t>
            </a:r>
          </a:p>
          <a:p>
            <a:pPr lvl="1"/>
            <a:r>
              <a:rPr lang="de-DE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Europa 433,05 bis 434,79 MHz (und von 863 bis 870 MHz)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951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782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74574"/>
            <a:ext cx="10515600" cy="4306955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r>
              <a:rPr lang="de-DE" dirty="0">
                <a:hlinkClick r:id="rId4"/>
              </a:rPr>
              <a:t>https://de.wikipedia.org/wiki/Long_Range_Wide_Area_Network</a:t>
            </a:r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www.thethingsnetwork.org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lorawan</a:t>
            </a:r>
            <a:r>
              <a:rPr lang="de-DE" dirty="0"/>
              <a:t>/regional-parameters/</a:t>
            </a:r>
          </a:p>
          <a:p>
            <a:r>
              <a:rPr lang="de-DE" dirty="0">
                <a:solidFill>
                  <a:srgbClr val="FF0000"/>
                </a:solidFill>
                <a:hlinkClick r:id="rId5"/>
              </a:rPr>
              <a:t>https://lora-developers.semtech.com/documentation/tech-papers-and-guides/the-book/packet-size-considerations</a:t>
            </a:r>
            <a:endParaRPr lang="de-DE" dirty="0"/>
          </a:p>
          <a:p>
            <a:r>
              <a:rPr lang="de-DE" dirty="0">
                <a:hlinkClick r:id="rId6"/>
              </a:rPr>
              <a:t>https://create.arduino.cc/projecthub/andreas_waldherr/mkr-wan-1310-iot-operating-at-0-92ma-879793</a:t>
            </a:r>
            <a:endParaRPr lang="de-DE" dirty="0"/>
          </a:p>
          <a:p>
            <a:r>
              <a:rPr lang="de-DE" dirty="0"/>
              <a:t> 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arduino-libraries</a:t>
            </a:r>
            <a:r>
              <a:rPr lang="de-DE" dirty="0"/>
              <a:t>/</a:t>
            </a:r>
            <a:r>
              <a:rPr lang="de-DE" dirty="0" err="1"/>
              <a:t>ArduinoIoTCloud</a:t>
            </a:r>
            <a:r>
              <a:rPr lang="de-DE" dirty="0"/>
              <a:t>/</a:t>
            </a:r>
            <a:r>
              <a:rPr lang="de-DE" dirty="0" err="1"/>
              <a:t>issues</a:t>
            </a:r>
            <a:r>
              <a:rPr lang="de-DE" dirty="0"/>
              <a:t>/147</a:t>
            </a: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7"/>
              </a:rPr>
              <a:t>https://create.arduino.cc/editor/andreas_waldherr/9612677b-9e10-4991-8cd9-d4b30560aec3/preview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6"/>
              </a:rPr>
              <a:t>MKR WAN 1310 IoT - operating at 0, 92mA - Arduino Project Hub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8"/>
              </a:rPr>
              <a:t>https://create.arduino.cc/projecthub/andreas_waldherr/mkr-wan-1310-iot-operating-at-0-92ma-879793?ref=user&amp;ref_id=1515009&amp;offset=0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9"/>
              </a:rPr>
              <a:t>https://www.thethingsnetwork.org/docs/lorawan/frequencies-by-country/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10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BEBEC-8779-093D-A36E-9447D396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3FFA9-68B8-068D-8229-A1071ECB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Vermittlungsschicht</a:t>
            </a:r>
          </a:p>
          <a:p>
            <a:r>
              <a:rPr lang="de-DE" dirty="0"/>
              <a:t>Spezifikation der </a:t>
            </a:r>
            <a:r>
              <a:rPr lang="de-DE" dirty="0" err="1"/>
              <a:t>LoRa</a:t>
            </a:r>
            <a:r>
              <a:rPr lang="de-DE" dirty="0"/>
              <a:t> Alliance</a:t>
            </a:r>
          </a:p>
          <a:p>
            <a:r>
              <a:rPr lang="de-DE" dirty="0"/>
              <a:t>Open-Source</a:t>
            </a:r>
          </a:p>
          <a:p>
            <a:r>
              <a:rPr lang="de-DE" dirty="0"/>
              <a:t>Viele Privatpersonen und Institutionen betreiben „öffentliche“ </a:t>
            </a:r>
            <a:r>
              <a:rPr lang="de-DE" dirty="0" err="1"/>
              <a:t>LoRaWan</a:t>
            </a:r>
            <a:r>
              <a:rPr lang="de-DE" dirty="0"/>
              <a:t> Gateways, die es erlauben, eigene Endgeräte mit </a:t>
            </a:r>
            <a:r>
              <a:rPr lang="de-DE" dirty="0" err="1"/>
              <a:t>TheThingsNetwork</a:t>
            </a:r>
            <a:r>
              <a:rPr lang="de-DE" dirty="0"/>
              <a:t> (TTN) zu verbinden </a:t>
            </a:r>
          </a:p>
          <a:p>
            <a:pPr lvl="1"/>
            <a:r>
              <a:rPr lang="de-DE" dirty="0">
                <a:hlinkClick r:id="rId2"/>
              </a:rPr>
              <a:t>https://www.thethingsnetwork.org</a:t>
            </a:r>
            <a:endParaRPr lang="de-DE" dirty="0"/>
          </a:p>
          <a:p>
            <a:r>
              <a:rPr lang="de-DE" dirty="0"/>
              <a:t>Die Arduino IoT Cloud unterstützt bestimmt </a:t>
            </a:r>
            <a:r>
              <a:rPr lang="de-DE" dirty="0" err="1"/>
              <a:t>LoRaWan</a:t>
            </a:r>
            <a:r>
              <a:rPr lang="de-DE" dirty="0"/>
              <a:t> Endgeräte und integriert sich hierzu mit TTN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Bewertung </a:t>
            </a:r>
            <a:r>
              <a:rPr lang="de-DE" dirty="0" err="1"/>
              <a:t>LoRaWAN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Legale, „kostenlose“ Funkübertragungstechnik in öffentlichen Netzen</a:t>
            </a:r>
          </a:p>
          <a:p>
            <a:pPr lvl="1"/>
            <a:r>
              <a:rPr lang="de-DE" dirty="0"/>
              <a:t>niedrige Datenraten </a:t>
            </a:r>
          </a:p>
          <a:p>
            <a:pPr lvl="1"/>
            <a:r>
              <a:rPr lang="de-DE" dirty="0"/>
              <a:t>große Reichweite (in Deutschland quasi flächendeckend verfügbar  - auch außerhalb des eigenen WLAN)</a:t>
            </a:r>
          </a:p>
          <a:p>
            <a:pPr lvl="1"/>
            <a:r>
              <a:rPr lang="de-DE" dirty="0"/>
              <a:t>niedriger Energieverbrauch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59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0419B2-0934-C1B3-7EA5-D17D1B99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Kommunikationsweg vom Endgerät zum Netz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6C9EB-D0C5-CCE3-C6B1-D6F5E2F4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797012"/>
            <a:ext cx="7232995" cy="50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FEB454-2B09-4338-D206-E68F77C6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12" y="3304688"/>
            <a:ext cx="1549400" cy="1143000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D1D786E-9619-BBB9-756E-3CDA4BF2B003}"/>
              </a:ext>
            </a:extLst>
          </p:cNvPr>
          <p:cNvCxnSpPr>
            <a:endCxn id="5" idx="1"/>
          </p:cNvCxnSpPr>
          <p:nvPr/>
        </p:nvCxnSpPr>
        <p:spPr>
          <a:xfrm flipV="1">
            <a:off x="8044070" y="3876188"/>
            <a:ext cx="1403142" cy="3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888B09-1FA2-60E0-3911-B7D56488A13A}"/>
              </a:ext>
            </a:extLst>
          </p:cNvPr>
          <p:cNvSpPr txBox="1"/>
          <p:nvPr/>
        </p:nvSpPr>
        <p:spPr>
          <a:xfrm>
            <a:off x="9447212" y="2935356"/>
            <a:ext cx="237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Arduino IOT Cloud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A8CDA9-CB71-5747-DB87-9B765F504436}"/>
              </a:ext>
            </a:extLst>
          </p:cNvPr>
          <p:cNvSpPr txBox="1"/>
          <p:nvPr/>
        </p:nvSpPr>
        <p:spPr>
          <a:xfrm>
            <a:off x="6718058" y="2999376"/>
            <a:ext cx="237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TheThingsNetwork</a:t>
            </a:r>
            <a:r>
              <a:rPr lang="de-DE" dirty="0"/>
              <a:t> (TTN)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0CAAB5-8182-234E-C587-4C8DDC957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198" y="4217207"/>
            <a:ext cx="584200" cy="3683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4529EF-0DEB-3A37-9986-686998E2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468" y="3406512"/>
            <a:ext cx="584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122AA-41EC-D1DF-CEFC-770FAA89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Rate </a:t>
            </a:r>
            <a:r>
              <a:rPr lang="de-DE" dirty="0" err="1"/>
              <a:t>Limiting</a:t>
            </a:r>
            <a:r>
              <a:rPr lang="de-DE" dirty="0"/>
              <a:t>, Duty Cycle und "fair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"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7DD88-9B66-5DB9-E95E-3DF5607A5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2464"/>
            <a:ext cx="10515600" cy="4717852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Es gibt nur wenige Frequenzen und es ist ein öffentliches Netz </a:t>
            </a:r>
            <a:r>
              <a:rPr lang="de-DE" dirty="0">
                <a:solidFill>
                  <a:srgbClr val="FF0000"/>
                </a:solidFill>
                <a:sym typeface="Wingdings" pitchFamily="2" charset="2"/>
              </a:rPr>
              <a:t> jeder darf nur einen Bruchteil (z.B. 1 % ) der Bandbreite benutzen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Du als Maker bist dafür verantwortlich, das Rate </a:t>
            </a:r>
            <a:r>
              <a:rPr lang="de-DE" dirty="0" err="1">
                <a:solidFill>
                  <a:srgbClr val="FF0000"/>
                </a:solidFill>
              </a:rPr>
              <a:t>Limiting</a:t>
            </a:r>
            <a:r>
              <a:rPr lang="de-DE" dirty="0">
                <a:solidFill>
                  <a:srgbClr val="FF0000"/>
                </a:solidFill>
              </a:rPr>
              <a:t> einzuhalten!</a:t>
            </a:r>
          </a:p>
          <a:p>
            <a:pPr lvl="1"/>
            <a:r>
              <a:rPr lang="de-DE" dirty="0">
                <a:solidFill>
                  <a:srgbClr val="FF0000"/>
                </a:solidFill>
              </a:rPr>
              <a:t>Regeln sind komplex: </a:t>
            </a:r>
            <a:r>
              <a:rPr lang="de-DE" dirty="0">
                <a:solidFill>
                  <a:srgbClr val="FF0000"/>
                </a:solidFill>
                <a:hlinkClick r:id="rId3"/>
              </a:rPr>
              <a:t>https://lora-developers.semtech.com/documentation/tech-papers-and-guides/the-book/packet-size-considerations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Faustregel:  du kannst alle 5 Minuten </a:t>
            </a:r>
            <a:r>
              <a:rPr lang="de-DE" dirty="0" err="1">
                <a:solidFill>
                  <a:srgbClr val="FF0000"/>
                </a:solidFill>
              </a:rPr>
              <a:t>ca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float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Meßwerte</a:t>
            </a:r>
            <a:r>
              <a:rPr lang="de-DE" dirty="0">
                <a:solidFill>
                  <a:srgbClr val="FF0000"/>
                </a:solidFill>
              </a:rPr>
              <a:t> übertragen (dazu kommt der Overhead der Arduino IoT Cloud CBOR Codierung)</a:t>
            </a:r>
          </a:p>
          <a:p>
            <a:r>
              <a:rPr lang="de-DE" dirty="0">
                <a:solidFill>
                  <a:srgbClr val="FF0000"/>
                </a:solidFill>
              </a:rPr>
              <a:t>Wenn du mehr Werte hast teilst du sie auf mehrere Nachrichten auf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21E6EA-F6E5-9CA1-0B8B-EB8F31252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592" y="5330283"/>
            <a:ext cx="7772400" cy="1527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C46D1C9B-40C5-8EBA-5ED6-419AF4C71CEA}"/>
                  </a:ext>
                </a:extLst>
              </p14:cNvPr>
              <p14:cNvContentPartPr/>
              <p14:nvPr/>
            </p14:nvContentPartPr>
            <p14:xfrm>
              <a:off x="6883231" y="6485948"/>
              <a:ext cx="2040120" cy="306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C46D1C9B-40C5-8EBA-5ED6-419AF4C71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4591" y="6476948"/>
                <a:ext cx="2057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F5AF9A44-C546-716D-F0BB-48BA51A859EC}"/>
                  </a:ext>
                </a:extLst>
              </p14:cNvPr>
              <p14:cNvContentPartPr/>
              <p14:nvPr/>
            </p14:nvContentPartPr>
            <p14:xfrm>
              <a:off x="2633431" y="6780788"/>
              <a:ext cx="609840" cy="28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F5AF9A44-C546-716D-F0BB-48BA51A859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4431" y="6771788"/>
                <a:ext cx="627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5C406CE4-4605-5B6C-A559-9FB7B37A9522}"/>
                  </a:ext>
                </a:extLst>
              </p14:cNvPr>
              <p14:cNvContentPartPr/>
              <p14:nvPr/>
            </p14:nvContentPartPr>
            <p14:xfrm>
              <a:off x="5560951" y="6502148"/>
              <a:ext cx="377280" cy="43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5C406CE4-4605-5B6C-A559-9FB7B37A95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1951" y="6493508"/>
                <a:ext cx="394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9022679-38C5-BC8C-6014-1506E12DE69A}"/>
                  </a:ext>
                </a:extLst>
              </p14:cNvPr>
              <p14:cNvContentPartPr/>
              <p14:nvPr/>
            </p14:nvContentPartPr>
            <p14:xfrm>
              <a:off x="4352431" y="6791228"/>
              <a:ext cx="2337480" cy="129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9022679-38C5-BC8C-6014-1506E12DE6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3431" y="6782228"/>
                <a:ext cx="2355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96FFC024-46F8-DCFD-35CD-1084162064D6}"/>
                  </a:ext>
                </a:extLst>
              </p14:cNvPr>
              <p14:cNvContentPartPr/>
              <p14:nvPr/>
            </p14:nvContentPartPr>
            <p14:xfrm>
              <a:off x="4956511" y="5898428"/>
              <a:ext cx="1505160" cy="255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96FFC024-46F8-DCFD-35CD-1084162064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47511" y="5889788"/>
                <a:ext cx="1522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F5CD2470-28C4-B9DF-1C0A-26CCD43E2B0B}"/>
                  </a:ext>
                </a:extLst>
              </p14:cNvPr>
              <p14:cNvContentPartPr/>
              <p14:nvPr/>
            </p14:nvContentPartPr>
            <p14:xfrm>
              <a:off x="7381471" y="1213748"/>
              <a:ext cx="360" cy="3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F5CD2470-28C4-B9DF-1C0A-26CCD43E2B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2471" y="12047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55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2C937-0F3D-602E-D150-62F58ADE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IoT Cloud und </a:t>
            </a:r>
            <a:r>
              <a:rPr lang="de-DE" dirty="0" err="1"/>
              <a:t>LoRaWan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53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6CFB7-5C26-C094-2DCA-87B2D47F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TheThingsNetwork</a:t>
            </a:r>
            <a:r>
              <a:rPr lang="de-DE" dirty="0"/>
              <a:t> (TTN) Integration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6B396-1069-E350-15FB-8A0A7C3B8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Beim Registrieren des ersten </a:t>
            </a:r>
            <a:r>
              <a:rPr lang="de-DE" dirty="0" err="1"/>
              <a:t>LoRaWan</a:t>
            </a:r>
            <a:r>
              <a:rPr lang="de-DE" dirty="0"/>
              <a:t> Device in der Arduino IoT Cloud wird automatisch ein Konto in TTN eröffnet, welches fest mit der Arduino Cloud verknüpft ist</a:t>
            </a:r>
          </a:p>
          <a:p>
            <a:r>
              <a:rPr lang="de-DE" dirty="0"/>
              <a:t>Abdeckung: </a:t>
            </a:r>
            <a:r>
              <a:rPr lang="de-DE" dirty="0">
                <a:hlinkClick r:id="rId2"/>
              </a:rPr>
              <a:t>https://www.thethingsnetwork.org/map</a:t>
            </a:r>
            <a:endParaRPr lang="de-DE" dirty="0"/>
          </a:p>
          <a:p>
            <a:r>
              <a:rPr lang="de-DE" dirty="0"/>
              <a:t>Von dieser Seite </a:t>
            </a:r>
            <a:r>
              <a:rPr lang="de-DE" dirty="0">
                <a:hlinkClick r:id="rId3"/>
              </a:rPr>
              <a:t>https://cloud.arduino.cc/home/</a:t>
            </a:r>
            <a:r>
              <a:rPr lang="de-DE" dirty="0"/>
              <a:t> erreichbar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06A1C-2176-4B31-6DA0-5644B13D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114" y="4381846"/>
            <a:ext cx="609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6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C24A-053E-F0B9-3C9B-0B7EA4D7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TTN </a:t>
            </a:r>
            <a:r>
              <a:rPr lang="de-DE" dirty="0" err="1"/>
              <a:t>dashboard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737C22-BECC-CB08-74A1-372277D2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Im The Things Network </a:t>
            </a:r>
            <a:r>
              <a:rPr lang="de-DE" dirty="0" err="1"/>
              <a:t>dashboard</a:t>
            </a:r>
            <a:r>
              <a:rPr lang="de-DE" dirty="0"/>
              <a:t> sind die </a:t>
            </a:r>
            <a:r>
              <a:rPr lang="de-DE" dirty="0" err="1"/>
              <a:t>LoRaWAN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sichtbar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Die Nutzdaten sind CBOR codiert</a:t>
            </a:r>
          </a:p>
          <a:p>
            <a:pPr lvl="1"/>
            <a:r>
              <a:rPr lang="de-DE" dirty="0"/>
              <a:t>CBOR (RFC 8949 </a:t>
            </a:r>
            <a:r>
              <a:rPr lang="de-DE" dirty="0" err="1"/>
              <a:t>Concise</a:t>
            </a:r>
            <a:r>
              <a:rPr lang="de-DE" dirty="0"/>
              <a:t> Binary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cbor.me</a:t>
            </a:r>
            <a:endParaRPr lang="de-DE" dirty="0"/>
          </a:p>
          <a:p>
            <a:pPr lvl="1"/>
            <a:r>
              <a:rPr lang="de-DE" dirty="0"/>
              <a:t>https://</a:t>
            </a:r>
            <a:r>
              <a:rPr lang="de-DE" dirty="0" err="1"/>
              <a:t>cbor.io</a:t>
            </a:r>
            <a:endParaRPr lang="de-DE" dirty="0"/>
          </a:p>
          <a:p>
            <a:pPr lvl="1"/>
            <a:r>
              <a:rPr lang="de-DE" dirty="0"/>
              <a:t>https://</a:t>
            </a:r>
            <a:r>
              <a:rPr lang="de-DE" dirty="0" err="1"/>
              <a:t>www.rfc-editor.org</a:t>
            </a:r>
            <a:r>
              <a:rPr lang="de-DE" dirty="0"/>
              <a:t>/</a:t>
            </a:r>
            <a:r>
              <a:rPr lang="de-DE" dirty="0" err="1"/>
              <a:t>rfc</a:t>
            </a:r>
            <a:r>
              <a:rPr lang="de-DE" dirty="0"/>
              <a:t>/rfc8949.html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0E443A-DE27-4B48-1C98-EEA27BAF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9" y="2813226"/>
            <a:ext cx="8776252" cy="165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Macintosh PowerPoint</Application>
  <PresentationFormat>Breitbild</PresentationFormat>
  <Paragraphs>153</Paragraphs>
  <Slides>30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Open Sans</vt:lpstr>
      <vt:lpstr>typonine sans regular</vt:lpstr>
      <vt:lpstr>Wingdings</vt:lpstr>
      <vt:lpstr>Office Theme</vt:lpstr>
      <vt:lpstr>PowerPoint-Präsentation</vt:lpstr>
      <vt:lpstr>Was ist LoRaWAN</vt:lpstr>
      <vt:lpstr>Lora</vt:lpstr>
      <vt:lpstr>LoRaWAN</vt:lpstr>
      <vt:lpstr>Kommunikationsweg vom Endgerät zum Netz</vt:lpstr>
      <vt:lpstr>Rate Limiting, Duty Cycle und "fair access policy" </vt:lpstr>
      <vt:lpstr>Arduino IoT Cloud und LoRaWan</vt:lpstr>
      <vt:lpstr>TheThingsNetwork (TTN) Integration</vt:lpstr>
      <vt:lpstr>TTN dashboard</vt:lpstr>
      <vt:lpstr>CBOR (RFC 8949 Concise Binary Object Representation) </vt:lpstr>
      <vt:lpstr>CBOR Beispiel</vt:lpstr>
      <vt:lpstr>Fehlermeldungen bei Nichteinhaltung der Duty Cycles</vt:lpstr>
      <vt:lpstr>Low-Power-Betrieb</vt:lpstr>
      <vt:lpstr>Low Power Notlösung mit Arduino MKR 1310 WAN und Arduino IoT Cloud</vt:lpstr>
      <vt:lpstr>PowerPoint-Präsentation</vt:lpstr>
      <vt:lpstr>Batteriebetrieb</vt:lpstr>
      <vt:lpstr>Beispiel eines Entladungsvorgangs</vt:lpstr>
      <vt:lpstr>Batterieladezustand im Arduino messen mit Spannungsteiler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 – Registrierung eines LoRaWAN Device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79</cp:revision>
  <dcterms:created xsi:type="dcterms:W3CDTF">2021-05-11T17:03:26Z</dcterms:created>
  <dcterms:modified xsi:type="dcterms:W3CDTF">2022-12-12T15:47:23Z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